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Vollkorn Bold" panose="020B0604020202020204" charset="0"/>
      <p:regular r:id="rId16"/>
    </p:embeddedFont>
    <p:embeddedFont>
      <p:font typeface="Arimo" panose="020B0604020202020204" charset="0"/>
      <p:regular r:id="rId17"/>
    </p:embeddedFont>
    <p:embeddedFont>
      <p:font typeface="Arial Bold" panose="020B0704020202020204" pitchFamily="3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Vollkorn" panose="020B0604020202020204" charset="0"/>
      <p:regular r:id="rId24"/>
    </p:embeddedFont>
    <p:embeddedFont>
      <p:font typeface="Dosis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adeenahmed/atos_task1_uefa_databas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atos.net/en/services/sports-and-major-events/uefa#:~:text=Atos%20is%20the%20Official%20Technology,to%20the%20organization's%20technological%20evolution.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9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16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659B1">
                <a:alpha val="100000"/>
              </a:srgbClr>
            </a:gs>
            <a:gs pos="31000">
              <a:srgbClr val="132D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16200038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366299">
            <a:off x="2449942" y="341426"/>
            <a:ext cx="2970810" cy="10291452"/>
            <a:chOff x="0" y="0"/>
            <a:chExt cx="3961080" cy="1372193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61130" cy="13721969"/>
            </a:xfrm>
            <a:custGeom>
              <a:avLst/>
              <a:gdLst/>
              <a:ahLst/>
              <a:cxnLst/>
              <a:rect l="l" t="t" r="r" b="b"/>
              <a:pathLst>
                <a:path w="3961130" h="13721969">
                  <a:moveTo>
                    <a:pt x="0" y="13721969"/>
                  </a:moveTo>
                  <a:lnTo>
                    <a:pt x="733552" y="0"/>
                  </a:lnTo>
                  <a:lnTo>
                    <a:pt x="3227578" y="0"/>
                  </a:lnTo>
                  <a:lnTo>
                    <a:pt x="3961130" y="1372196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633713"/>
            </a:gradFill>
          </p:spPr>
        </p:sp>
      </p:grpSp>
      <p:grpSp>
        <p:nvGrpSpPr>
          <p:cNvPr id="4" name="Group 4"/>
          <p:cNvGrpSpPr/>
          <p:nvPr/>
        </p:nvGrpSpPr>
        <p:grpSpPr>
          <a:xfrm rot="10664562">
            <a:off x="5652260" y="341466"/>
            <a:ext cx="2970506" cy="10291372"/>
            <a:chOff x="0" y="0"/>
            <a:chExt cx="3960675" cy="137218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60622" cy="13721842"/>
            </a:xfrm>
            <a:custGeom>
              <a:avLst/>
              <a:gdLst/>
              <a:ahLst/>
              <a:cxnLst/>
              <a:rect l="l" t="t" r="r" b="b"/>
              <a:pathLst>
                <a:path w="3960622" h="13721842">
                  <a:moveTo>
                    <a:pt x="0" y="13721842"/>
                  </a:moveTo>
                  <a:lnTo>
                    <a:pt x="733425" y="0"/>
                  </a:lnTo>
                  <a:lnTo>
                    <a:pt x="3227197" y="0"/>
                  </a:lnTo>
                  <a:lnTo>
                    <a:pt x="3960622" y="1372184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335450"/>
            </a:gradFill>
          </p:spPr>
        </p:sp>
      </p:grpSp>
      <p:grpSp>
        <p:nvGrpSpPr>
          <p:cNvPr id="6" name="Group 6"/>
          <p:cNvGrpSpPr/>
          <p:nvPr/>
        </p:nvGrpSpPr>
        <p:grpSpPr>
          <a:xfrm rot="-10650657">
            <a:off x="8854422" y="341484"/>
            <a:ext cx="2970402" cy="10291338"/>
            <a:chOff x="0" y="0"/>
            <a:chExt cx="3960536" cy="137217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60495" cy="13721842"/>
            </a:xfrm>
            <a:custGeom>
              <a:avLst/>
              <a:gdLst/>
              <a:ahLst/>
              <a:cxnLst/>
              <a:rect l="l" t="t" r="r" b="b"/>
              <a:pathLst>
                <a:path w="3960495" h="13721842">
                  <a:moveTo>
                    <a:pt x="0" y="13721842"/>
                  </a:moveTo>
                  <a:lnTo>
                    <a:pt x="733425" y="0"/>
                  </a:lnTo>
                  <a:lnTo>
                    <a:pt x="3227070" y="0"/>
                  </a:lnTo>
                  <a:lnTo>
                    <a:pt x="3960495" y="1372184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050669"/>
            </a:gradFill>
          </p:spPr>
        </p:sp>
      </p:grpSp>
      <p:grpSp>
        <p:nvGrpSpPr>
          <p:cNvPr id="8" name="Group 8"/>
          <p:cNvGrpSpPr/>
          <p:nvPr/>
        </p:nvGrpSpPr>
        <p:grpSpPr>
          <a:xfrm rot="-10326334">
            <a:off x="12129574" y="341596"/>
            <a:ext cx="2970552" cy="10291116"/>
            <a:chOff x="0" y="0"/>
            <a:chExt cx="3960736" cy="137214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60749" cy="13721462"/>
            </a:xfrm>
            <a:custGeom>
              <a:avLst/>
              <a:gdLst/>
              <a:ahLst/>
              <a:cxnLst/>
              <a:rect l="l" t="t" r="r" b="b"/>
              <a:pathLst>
                <a:path w="3960749" h="13721462">
                  <a:moveTo>
                    <a:pt x="0" y="13721462"/>
                  </a:moveTo>
                  <a:lnTo>
                    <a:pt x="733425" y="0"/>
                  </a:lnTo>
                  <a:lnTo>
                    <a:pt x="3227324" y="0"/>
                  </a:lnTo>
                  <a:lnTo>
                    <a:pt x="3960749" y="1372146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5726346"/>
            </a:gradFill>
          </p:spPr>
        </p:sp>
      </p:grpSp>
      <p:sp>
        <p:nvSpPr>
          <p:cNvPr id="10" name="Freeform 10"/>
          <p:cNvSpPr/>
          <p:nvPr/>
        </p:nvSpPr>
        <p:spPr>
          <a:xfrm>
            <a:off x="152350" y="-3548864"/>
            <a:ext cx="17983432" cy="17383926"/>
          </a:xfrm>
          <a:custGeom>
            <a:avLst/>
            <a:gdLst/>
            <a:ahLst/>
            <a:cxnLst/>
            <a:rect l="l" t="t" r="r" b="b"/>
            <a:pathLst>
              <a:path w="17983432" h="17383926">
                <a:moveTo>
                  <a:pt x="0" y="0"/>
                </a:moveTo>
                <a:lnTo>
                  <a:pt x="17983432" y="0"/>
                </a:lnTo>
                <a:lnTo>
                  <a:pt x="17983432" y="17383926"/>
                </a:lnTo>
                <a:lnTo>
                  <a:pt x="0" y="173839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 rot="-695">
            <a:off x="3299090" y="7912154"/>
            <a:ext cx="11689950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Presented by: Nadeen Ahmed</a:t>
            </a:r>
          </a:p>
        </p:txBody>
      </p:sp>
      <p:sp>
        <p:nvSpPr>
          <p:cNvPr id="12" name="TextBox 12"/>
          <p:cNvSpPr txBox="1"/>
          <p:nvPr/>
        </p:nvSpPr>
        <p:spPr>
          <a:xfrm rot="-174">
            <a:off x="2163917" y="5114877"/>
            <a:ext cx="13960163" cy="2466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UEFA DATABASE INSIGHTS AND QUALITY ISSUES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7579076" y="1401200"/>
            <a:ext cx="3129900" cy="3129900"/>
          </a:xfrm>
          <a:custGeom>
            <a:avLst/>
            <a:gdLst/>
            <a:ahLst/>
            <a:cxnLst/>
            <a:rect l="l" t="t" r="r" b="b"/>
            <a:pathLst>
              <a:path w="3129900" h="3129900">
                <a:moveTo>
                  <a:pt x="0" y="0"/>
                </a:moveTo>
                <a:lnTo>
                  <a:pt x="3129900" y="0"/>
                </a:lnTo>
                <a:lnTo>
                  <a:pt x="3129900" y="3129900"/>
                </a:lnTo>
                <a:lnTo>
                  <a:pt x="0" y="3129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659B1">
                <a:alpha val="100000"/>
              </a:srgbClr>
            </a:gs>
            <a:gs pos="34000">
              <a:srgbClr val="132D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" t="50" r="99950" b="99950"/>
          </a:path>
          <a:tileRect l="-99900" t="-999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9280" y="-2301690"/>
            <a:ext cx="15408492" cy="14894794"/>
          </a:xfrm>
          <a:custGeom>
            <a:avLst/>
            <a:gdLst/>
            <a:ahLst/>
            <a:cxnLst/>
            <a:rect l="l" t="t" r="r" b="b"/>
            <a:pathLst>
              <a:path w="15408492" h="14894794">
                <a:moveTo>
                  <a:pt x="0" y="0"/>
                </a:moveTo>
                <a:lnTo>
                  <a:pt x="15408492" y="0"/>
                </a:lnTo>
                <a:lnTo>
                  <a:pt x="15408492" y="14894794"/>
                </a:lnTo>
                <a:lnTo>
                  <a:pt x="0" y="14894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6829803">
            <a:off x="2610590" y="3020274"/>
            <a:ext cx="3874510" cy="10292470"/>
            <a:chOff x="0" y="0"/>
            <a:chExt cx="5166013" cy="137232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65979" cy="13723238"/>
            </a:xfrm>
            <a:custGeom>
              <a:avLst/>
              <a:gdLst/>
              <a:ahLst/>
              <a:cxnLst/>
              <a:rect l="l" t="t" r="r" b="b"/>
              <a:pathLst>
                <a:path w="5165979" h="13723238">
                  <a:moveTo>
                    <a:pt x="0" y="13723238"/>
                  </a:moveTo>
                  <a:lnTo>
                    <a:pt x="2239772" y="0"/>
                  </a:lnTo>
                  <a:lnTo>
                    <a:pt x="2926080" y="0"/>
                  </a:lnTo>
                  <a:lnTo>
                    <a:pt x="5165979" y="13723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2229815"/>
            </a:gradFill>
          </p:spPr>
        </p:sp>
      </p:grpSp>
      <p:grpSp>
        <p:nvGrpSpPr>
          <p:cNvPr id="5" name="Group 5"/>
          <p:cNvGrpSpPr/>
          <p:nvPr/>
        </p:nvGrpSpPr>
        <p:grpSpPr>
          <a:xfrm rot="3398972">
            <a:off x="11508447" y="-1248452"/>
            <a:ext cx="3874428" cy="10292818"/>
            <a:chOff x="0" y="0"/>
            <a:chExt cx="5165904" cy="137237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65852" cy="13723747"/>
            </a:xfrm>
            <a:custGeom>
              <a:avLst/>
              <a:gdLst/>
              <a:ahLst/>
              <a:cxnLst/>
              <a:rect l="l" t="t" r="r" b="b"/>
              <a:pathLst>
                <a:path w="5165852" h="13723747">
                  <a:moveTo>
                    <a:pt x="0" y="13723747"/>
                  </a:moveTo>
                  <a:lnTo>
                    <a:pt x="2239772" y="0"/>
                  </a:lnTo>
                  <a:lnTo>
                    <a:pt x="2926080" y="0"/>
                  </a:lnTo>
                  <a:lnTo>
                    <a:pt x="5165852" y="13723747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001040"/>
            </a:gradFill>
          </p:spPr>
        </p:sp>
      </p:grpSp>
      <p:sp>
        <p:nvSpPr>
          <p:cNvPr id="7" name="TextBox 7"/>
          <p:cNvSpPr txBox="1"/>
          <p:nvPr/>
        </p:nvSpPr>
        <p:spPr>
          <a:xfrm>
            <a:off x="567219" y="3639405"/>
            <a:ext cx="5854557" cy="241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Joined neither a French nor a German team</a:t>
            </a:r>
          </a:p>
          <a:p>
            <a:pPr algn="l">
              <a:lnSpc>
                <a:spcPts val="4799"/>
              </a:lnSpc>
            </a:pPr>
            <a:endParaRPr lang="en-US" sz="3999" b="1">
              <a:solidFill>
                <a:srgbClr val="FFFFFF"/>
              </a:solidFill>
              <a:latin typeface="Vollkorn Bold"/>
              <a:ea typeface="Vollkorn Bold"/>
              <a:cs typeface="Vollkorn Bold"/>
              <a:sym typeface="Vollkorn Bold"/>
            </a:endParaRPr>
          </a:p>
          <a:p>
            <a:pPr algn="l">
              <a:lnSpc>
                <a:spcPts val="4799"/>
              </a:lnSpc>
            </a:pPr>
            <a:endParaRPr lang="en-US" sz="3999" b="1">
              <a:solidFill>
                <a:srgbClr val="FFFFFF"/>
              </a:solidFill>
              <a:latin typeface="Vollkorn Bold"/>
              <a:ea typeface="Vollkorn Bold"/>
              <a:cs typeface="Vollkorn Bold"/>
              <a:sym typeface="Vollkorn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545319" y="2886525"/>
            <a:ext cx="34387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Joined a French Team</a:t>
            </a:r>
          </a:p>
        </p:txBody>
      </p:sp>
      <p:sp>
        <p:nvSpPr>
          <p:cNvPr id="9" name="Freeform 9"/>
          <p:cNvSpPr/>
          <p:nvPr/>
        </p:nvSpPr>
        <p:spPr>
          <a:xfrm>
            <a:off x="4748568" y="2978108"/>
            <a:ext cx="8790863" cy="5435684"/>
          </a:xfrm>
          <a:custGeom>
            <a:avLst/>
            <a:gdLst/>
            <a:ahLst/>
            <a:cxnLst/>
            <a:rect l="l" t="t" r="r" b="b"/>
            <a:pathLst>
              <a:path w="8790863" h="5435684">
                <a:moveTo>
                  <a:pt x="0" y="0"/>
                </a:moveTo>
                <a:lnTo>
                  <a:pt x="8790864" y="0"/>
                </a:lnTo>
                <a:lnTo>
                  <a:pt x="8790864" y="5435684"/>
                </a:lnTo>
                <a:lnTo>
                  <a:pt x="0" y="5435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V="1">
            <a:off x="10041036" y="4056414"/>
            <a:ext cx="2504284" cy="802192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9682422" y="4665400"/>
            <a:ext cx="353715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>
                <a:solidFill>
                  <a:srgbClr val="1C2120"/>
                </a:solidFill>
                <a:latin typeface="Vollkorn Bold"/>
                <a:ea typeface="Vollkorn Bold"/>
                <a:cs typeface="Vollkorn Bold"/>
                <a:sym typeface="Vollkorn Bold"/>
              </a:rPr>
              <a:t>30%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1425" y="714825"/>
            <a:ext cx="15225150" cy="220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dirty="0">
                <a:solidFill>
                  <a:srgbClr val="CEDCFF"/>
                </a:solidFill>
                <a:latin typeface="Vollkorn Bold"/>
                <a:ea typeface="Vollkorn Bold"/>
                <a:cs typeface="Vollkorn Bold"/>
                <a:sym typeface="Vollkorn Bold"/>
              </a:rPr>
              <a:t>Results</a:t>
            </a:r>
          </a:p>
          <a:p>
            <a:pPr algn="ctr">
              <a:lnSpc>
                <a:spcPts val="4000"/>
              </a:lnSpc>
            </a:pPr>
            <a:endParaRPr lang="en-US" sz="6000" b="1" dirty="0">
              <a:solidFill>
                <a:srgbClr val="CEDCFF"/>
              </a:solidFill>
              <a:latin typeface="Vollkorn Bold"/>
              <a:ea typeface="Vollkorn Bold"/>
              <a:cs typeface="Vollkorn Bold"/>
              <a:sym typeface="Vollkorn Bold"/>
            </a:endParaRPr>
          </a:p>
          <a:p>
            <a:pPr algn="ctr">
              <a:lnSpc>
                <a:spcPts val="6000"/>
              </a:lnSpc>
            </a:pPr>
            <a:r>
              <a:rPr lang="en-US" sz="5000" b="1" dirty="0">
                <a:solidFill>
                  <a:srgbClr val="CEDCFF"/>
                </a:solidFill>
                <a:latin typeface="Vollkorn Bold"/>
                <a:ea typeface="Vollkorn Bold"/>
                <a:cs typeface="Vollkorn Bold"/>
                <a:sym typeface="Vollkorn Bold"/>
              </a:rPr>
              <a:t>44 Player Profiles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27250" y="8739925"/>
            <a:ext cx="943349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4427250" y="8739925"/>
            <a:ext cx="9433498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endParaRPr/>
          </a:p>
        </p:txBody>
      </p:sp>
      <p:sp>
        <p:nvSpPr>
          <p:cNvPr id="15" name="AutoShape 15"/>
          <p:cNvSpPr/>
          <p:nvPr/>
        </p:nvSpPr>
        <p:spPr>
          <a:xfrm>
            <a:off x="9583873" y="7192952"/>
            <a:ext cx="1861103" cy="1518627"/>
          </a:xfrm>
          <a:prstGeom prst="line">
            <a:avLst/>
          </a:prstGeom>
          <a:ln w="19050" cap="rnd">
            <a:solidFill>
              <a:srgbClr val="CEDC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0998552" y="8268438"/>
            <a:ext cx="3438750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Joined a German Team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3526" y="6732475"/>
            <a:ext cx="353715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>
                <a:solidFill>
                  <a:srgbClr val="1C2120"/>
                </a:solidFill>
                <a:latin typeface="Vollkorn Bold"/>
                <a:ea typeface="Vollkorn Bold"/>
                <a:cs typeface="Vollkorn Bold"/>
                <a:sym typeface="Vollkorn Bold"/>
              </a:rPr>
              <a:t>32%</a:t>
            </a:r>
          </a:p>
        </p:txBody>
      </p:sp>
      <p:sp>
        <p:nvSpPr>
          <p:cNvPr id="18" name="AutoShape 18"/>
          <p:cNvSpPr/>
          <p:nvPr/>
        </p:nvSpPr>
        <p:spPr>
          <a:xfrm flipH="1" flipV="1">
            <a:off x="5404378" y="4450407"/>
            <a:ext cx="2677366" cy="1736242"/>
          </a:xfrm>
          <a:prstGeom prst="line">
            <a:avLst/>
          </a:prstGeom>
          <a:ln w="19050" cap="rnd">
            <a:solidFill>
              <a:srgbClr val="0B539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7092814" y="5376862"/>
            <a:ext cx="3537150" cy="61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 dirty="0">
                <a:solidFill>
                  <a:srgbClr val="1C2120"/>
                </a:solidFill>
                <a:latin typeface="Vollkorn Bold"/>
                <a:ea typeface="Vollkorn Bold"/>
                <a:cs typeface="Vollkorn Bold"/>
                <a:sym typeface="Vollkorn Bold"/>
              </a:rPr>
              <a:t>38%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6" grpId="0"/>
      <p:bldP spid="17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659B1">
                <a:alpha val="100000"/>
              </a:srgbClr>
            </a:gs>
            <a:gs pos="34000">
              <a:srgbClr val="132D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" t="50" r="99950" b="99950"/>
          </a:path>
          <a:tileRect l="-99900" t="-999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9280" y="-2301690"/>
            <a:ext cx="15408492" cy="14894794"/>
          </a:xfrm>
          <a:custGeom>
            <a:avLst/>
            <a:gdLst/>
            <a:ahLst/>
            <a:cxnLst/>
            <a:rect l="l" t="t" r="r" b="b"/>
            <a:pathLst>
              <a:path w="15408492" h="14894794">
                <a:moveTo>
                  <a:pt x="0" y="0"/>
                </a:moveTo>
                <a:lnTo>
                  <a:pt x="15408492" y="0"/>
                </a:lnTo>
                <a:lnTo>
                  <a:pt x="15408492" y="14894794"/>
                </a:lnTo>
                <a:lnTo>
                  <a:pt x="0" y="14894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5987846" y="-5400"/>
            <a:ext cx="3874200" cy="10292400"/>
            <a:chOff x="0" y="0"/>
            <a:chExt cx="5165600" cy="13723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65598" cy="13723238"/>
            </a:xfrm>
            <a:custGeom>
              <a:avLst/>
              <a:gdLst/>
              <a:ahLst/>
              <a:cxnLst/>
              <a:rect l="l" t="t" r="r" b="b"/>
              <a:pathLst>
                <a:path w="5165598" h="13723238">
                  <a:moveTo>
                    <a:pt x="0" y="13723238"/>
                  </a:moveTo>
                  <a:lnTo>
                    <a:pt x="1216025" y="0"/>
                  </a:lnTo>
                  <a:lnTo>
                    <a:pt x="3949573" y="0"/>
                  </a:lnTo>
                  <a:lnTo>
                    <a:pt x="5165598" y="13723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12"/>
            </a:gra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7206920" y="-5400"/>
            <a:ext cx="3874200" cy="10292400"/>
            <a:chOff x="0" y="0"/>
            <a:chExt cx="5165600" cy="13723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165598" cy="13723238"/>
            </a:xfrm>
            <a:custGeom>
              <a:avLst/>
              <a:gdLst/>
              <a:ahLst/>
              <a:cxnLst/>
              <a:rect l="l" t="t" r="r" b="b"/>
              <a:pathLst>
                <a:path w="5165598" h="13723238">
                  <a:moveTo>
                    <a:pt x="0" y="13723238"/>
                  </a:moveTo>
                  <a:lnTo>
                    <a:pt x="1216025" y="0"/>
                  </a:lnTo>
                  <a:lnTo>
                    <a:pt x="3949573" y="0"/>
                  </a:lnTo>
                  <a:lnTo>
                    <a:pt x="5165598" y="13723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12"/>
            </a:gra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8425996" y="-5400"/>
            <a:ext cx="3874200" cy="10292400"/>
            <a:chOff x="0" y="0"/>
            <a:chExt cx="5165600" cy="13723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165598" cy="13723238"/>
            </a:xfrm>
            <a:custGeom>
              <a:avLst/>
              <a:gdLst/>
              <a:ahLst/>
              <a:cxnLst/>
              <a:rect l="l" t="t" r="r" b="b"/>
              <a:pathLst>
                <a:path w="5165598" h="13723238">
                  <a:moveTo>
                    <a:pt x="0" y="13723238"/>
                  </a:moveTo>
                  <a:lnTo>
                    <a:pt x="1216025" y="0"/>
                  </a:lnTo>
                  <a:lnTo>
                    <a:pt x="3949573" y="0"/>
                  </a:lnTo>
                  <a:lnTo>
                    <a:pt x="5165598" y="13723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12"/>
            </a:gradFill>
          </p:spPr>
        </p:sp>
      </p:grpSp>
      <p:sp>
        <p:nvSpPr>
          <p:cNvPr id="9" name="TextBox 9"/>
          <p:cNvSpPr txBox="1"/>
          <p:nvPr/>
        </p:nvSpPr>
        <p:spPr>
          <a:xfrm>
            <a:off x="3185135" y="5607351"/>
            <a:ext cx="11917770" cy="69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3999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Execution time for the optimized solution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76375" y="3661200"/>
            <a:ext cx="11126460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 dirty="0">
                <a:solidFill>
                  <a:srgbClr val="CEDCFF"/>
                </a:solidFill>
                <a:latin typeface="Vollkorn Bold"/>
                <a:ea typeface="Vollkorn Bold"/>
                <a:cs typeface="Vollkorn Bold"/>
                <a:sym typeface="Vollkorn Bold"/>
              </a:rPr>
              <a:t>8 milliseconds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659B1">
                <a:alpha val="100000"/>
              </a:srgbClr>
            </a:gs>
            <a:gs pos="34000">
              <a:srgbClr val="132D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" t="50" r="99950" b="99950"/>
          </a:path>
          <a:tileRect l="-99900" t="-999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9280" y="-2301690"/>
            <a:ext cx="15408492" cy="14894794"/>
          </a:xfrm>
          <a:custGeom>
            <a:avLst/>
            <a:gdLst/>
            <a:ahLst/>
            <a:cxnLst/>
            <a:rect l="l" t="t" r="r" b="b"/>
            <a:pathLst>
              <a:path w="15408492" h="14894794">
                <a:moveTo>
                  <a:pt x="0" y="0"/>
                </a:moveTo>
                <a:lnTo>
                  <a:pt x="15408492" y="0"/>
                </a:lnTo>
                <a:lnTo>
                  <a:pt x="15408492" y="14894794"/>
                </a:lnTo>
                <a:lnTo>
                  <a:pt x="0" y="14894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413539" y="2968949"/>
          <a:ext cx="17460922" cy="6471111"/>
        </p:xfrm>
        <a:graphic>
          <a:graphicData uri="http://schemas.openxmlformats.org/drawingml/2006/table">
            <a:tbl>
              <a:tblPr/>
              <a:tblGrid>
                <a:gridCol w="1589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2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8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01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632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80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37530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 dirty="0" err="1">
                          <a:solidFill>
                            <a:srgbClr val="2659B1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log_id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2659B1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team_id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2659B1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action_type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2659B1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old_manager_name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2659B1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new_manager_name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2659B1"/>
                          </a:solidFill>
                          <a:latin typeface="Vollkorn Bold"/>
                          <a:ea typeface="Vollkorn Bold"/>
                          <a:cs typeface="Vollkorn Bold"/>
                          <a:sym typeface="Vollkorn Bold"/>
                        </a:rPr>
                        <a:t>change_date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1255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UPDATE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Marco Rossi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José Romero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2024-11-09 13:08:23.849 +0200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265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02326"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21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DELETE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Marcell Koller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NULL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 b="1" dirty="0">
                          <a:solidFill>
                            <a:srgbClr val="FFFFFF"/>
                          </a:solidFill>
                          <a:latin typeface="Arial Bold"/>
                          <a:ea typeface="Arial Bold"/>
                          <a:cs typeface="Arial Bold"/>
                          <a:sym typeface="Arial Bold"/>
                        </a:rPr>
                        <a:t>2024-11-09 13:17:36.775 +0200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530951" y="1000125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CEDCFF"/>
                </a:solidFill>
                <a:latin typeface="Vollkorn Bold"/>
                <a:ea typeface="Vollkorn Bold"/>
                <a:cs typeface="Vollkorn Bold"/>
                <a:sym typeface="Vollkorn Bold"/>
              </a:rPr>
              <a:t>AUDIT LOGS &amp; TRIGGERS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659B1">
                <a:alpha val="100000"/>
              </a:srgbClr>
            </a:gs>
            <a:gs pos="34000">
              <a:srgbClr val="132D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" t="50" r="99950" b="99950"/>
          </a:path>
          <a:tileRect l="-99900" t="-999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491615"/>
            <a:ext cx="7766685" cy="776668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4150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1418381" y="5076825"/>
            <a:ext cx="4468955" cy="1098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If you have any questions, Messi knows all the answers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8381" y="3542676"/>
            <a:ext cx="7521150" cy="142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8400" b="1">
                <a:solidFill>
                  <a:srgbClr val="CEDCFF"/>
                </a:solidFill>
                <a:latin typeface="Vollkorn Bold"/>
                <a:ea typeface="Vollkorn Bold"/>
                <a:cs typeface="Vollkorn Bold"/>
                <a:sym typeface="Vollkorn Bold"/>
              </a:rPr>
              <a:t>THANKS!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231505"/>
            <a:ext cx="9955268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sz="3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repo link: </a:t>
            </a:r>
            <a:r>
              <a:rPr lang="en-US" sz="3000" u="sng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  <a:hlinkClick r:id="rId4" tooltip="https://github.com/nadeenahmed/atos_task1_uefa_database/"/>
              </a:rPr>
              <a:t>https://github.com/nadeenahmed/atos_task1_uefa_database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659B1">
                <a:alpha val="100000"/>
              </a:srgbClr>
            </a:gs>
            <a:gs pos="34000">
              <a:srgbClr val="132D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" t="50" r="99950" b="99950"/>
          </a:path>
          <a:tileRect l="-99900" t="-999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22972" y="-150390"/>
            <a:ext cx="10642094" cy="10287014"/>
          </a:xfrm>
          <a:custGeom>
            <a:avLst/>
            <a:gdLst/>
            <a:ahLst/>
            <a:cxnLst/>
            <a:rect l="l" t="t" r="r" b="b"/>
            <a:pathLst>
              <a:path w="10642094" h="10287014">
                <a:moveTo>
                  <a:pt x="0" y="0"/>
                </a:moveTo>
                <a:lnTo>
                  <a:pt x="10642094" y="0"/>
                </a:lnTo>
                <a:lnTo>
                  <a:pt x="10642094" y="10287014"/>
                </a:lnTo>
                <a:lnTo>
                  <a:pt x="0" y="10287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10366299">
            <a:off x="14687542" y="341426"/>
            <a:ext cx="2970810" cy="10291452"/>
            <a:chOff x="0" y="0"/>
            <a:chExt cx="3961080" cy="137219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61130" cy="13721969"/>
            </a:xfrm>
            <a:custGeom>
              <a:avLst/>
              <a:gdLst/>
              <a:ahLst/>
              <a:cxnLst/>
              <a:rect l="l" t="t" r="r" b="b"/>
              <a:pathLst>
                <a:path w="3961130" h="13721969">
                  <a:moveTo>
                    <a:pt x="0" y="13721969"/>
                  </a:moveTo>
                  <a:lnTo>
                    <a:pt x="733552" y="0"/>
                  </a:lnTo>
                  <a:lnTo>
                    <a:pt x="3227578" y="0"/>
                  </a:lnTo>
                  <a:lnTo>
                    <a:pt x="3961130" y="13721969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633713"/>
            </a:gradFill>
          </p:spPr>
        </p:sp>
      </p:grpSp>
      <p:grpSp>
        <p:nvGrpSpPr>
          <p:cNvPr id="5" name="Group 5"/>
          <p:cNvGrpSpPr/>
          <p:nvPr/>
        </p:nvGrpSpPr>
        <p:grpSpPr>
          <a:xfrm rot="-10326334">
            <a:off x="687074" y="341596"/>
            <a:ext cx="2970552" cy="10291116"/>
            <a:chOff x="0" y="0"/>
            <a:chExt cx="3960736" cy="137214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60749" cy="13721462"/>
            </a:xfrm>
            <a:custGeom>
              <a:avLst/>
              <a:gdLst/>
              <a:ahLst/>
              <a:cxnLst/>
              <a:rect l="l" t="t" r="r" b="b"/>
              <a:pathLst>
                <a:path w="3960749" h="13721462">
                  <a:moveTo>
                    <a:pt x="0" y="13721462"/>
                  </a:moveTo>
                  <a:lnTo>
                    <a:pt x="733425" y="0"/>
                  </a:lnTo>
                  <a:lnTo>
                    <a:pt x="3227324" y="0"/>
                  </a:lnTo>
                  <a:lnTo>
                    <a:pt x="3960749" y="13721462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5726346"/>
            </a:gradFill>
          </p:spPr>
        </p:sp>
      </p:grpSp>
      <p:sp>
        <p:nvSpPr>
          <p:cNvPr id="7" name="TextBox 7"/>
          <p:cNvSpPr txBox="1"/>
          <p:nvPr/>
        </p:nvSpPr>
        <p:spPr>
          <a:xfrm>
            <a:off x="4327575" y="1944600"/>
            <a:ext cx="1338750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CEDCFF"/>
                </a:solidFill>
                <a:latin typeface="Vollkorn Bold"/>
                <a:ea typeface="Vollkorn Bold"/>
                <a:cs typeface="Vollkorn Bold"/>
                <a:sym typeface="Vollkorn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36887" y="3971925"/>
            <a:ext cx="4720429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ATOS PAERTNERSHIP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27727" y="5527900"/>
            <a:ext cx="1338750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CEDCFF"/>
                </a:solidFill>
                <a:latin typeface="Vollkorn Bold"/>
                <a:ea typeface="Vollkorn Bold"/>
                <a:cs typeface="Vollkorn Bold"/>
                <a:sym typeface="Vollkorn Bold"/>
              </a:rPr>
              <a:t>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12027" y="7827464"/>
            <a:ext cx="4170150" cy="102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999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PROBLEM AND SOLUTION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31725" y="1944600"/>
            <a:ext cx="1338750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CEDCFF"/>
                </a:solidFill>
                <a:latin typeface="Vollkorn Bold"/>
                <a:ea typeface="Vollkorn Bold"/>
                <a:cs typeface="Vollkorn Bold"/>
                <a:sym typeface="Vollkorn 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55544" y="4452097"/>
            <a:ext cx="4170150" cy="54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999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DATA INSIGHTS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31725" y="5527900"/>
            <a:ext cx="1338750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CEDCFF"/>
                </a:solidFill>
                <a:latin typeface="Vollkorn Bold"/>
                <a:ea typeface="Vollkorn Bold"/>
                <a:cs typeface="Vollkorn Bold"/>
                <a:sym typeface="Vollkorn Bold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55544" y="8070351"/>
            <a:ext cx="4170150" cy="54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999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QUALITY ISSUES</a:t>
            </a:r>
          </a:p>
        </p:txBody>
      </p:sp>
      <p:sp>
        <p:nvSpPr>
          <p:cNvPr id="15" name="Freeform 15"/>
          <p:cNvSpPr/>
          <p:nvPr/>
        </p:nvSpPr>
        <p:spPr>
          <a:xfrm>
            <a:off x="7632454" y="4622536"/>
            <a:ext cx="3023090" cy="2922348"/>
          </a:xfrm>
          <a:custGeom>
            <a:avLst/>
            <a:gdLst/>
            <a:ahLst/>
            <a:cxnLst/>
            <a:rect l="l" t="t" r="r" b="b"/>
            <a:pathLst>
              <a:path w="3023090" h="2922348">
                <a:moveTo>
                  <a:pt x="0" y="0"/>
                </a:moveTo>
                <a:lnTo>
                  <a:pt x="3023090" y="0"/>
                </a:lnTo>
                <a:lnTo>
                  <a:pt x="3023090" y="2922348"/>
                </a:lnTo>
                <a:lnTo>
                  <a:pt x="0" y="29223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31425" y="1073625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CEDCFF"/>
                </a:solidFill>
                <a:latin typeface="Vollkorn Bold"/>
                <a:ea typeface="Vollkorn Bold"/>
                <a:cs typeface="Vollkorn Bold"/>
                <a:sym typeface="Vollkorn Bold"/>
              </a:rPr>
              <a:t>TABLE OF 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659B1">
                <a:alpha val="100000"/>
              </a:srgbClr>
            </a:gs>
            <a:gs pos="34000">
              <a:srgbClr val="132D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" t="50" r="99950" b="99950"/>
          </a:path>
          <a:tileRect l="-99900" t="-999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5497248" y="-2700"/>
            <a:ext cx="2971200" cy="10292400"/>
            <a:chOff x="0" y="0"/>
            <a:chExt cx="3961600" cy="137232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61638" cy="13723238"/>
            </a:xfrm>
            <a:custGeom>
              <a:avLst/>
              <a:gdLst/>
              <a:ahLst/>
              <a:cxnLst/>
              <a:rect l="l" t="t" r="r" b="b"/>
              <a:pathLst>
                <a:path w="3961638" h="13723238">
                  <a:moveTo>
                    <a:pt x="0" y="13723238"/>
                  </a:moveTo>
                  <a:lnTo>
                    <a:pt x="1558417" y="0"/>
                  </a:lnTo>
                  <a:lnTo>
                    <a:pt x="2403094" y="0"/>
                  </a:lnTo>
                  <a:lnTo>
                    <a:pt x="3961638" y="13723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12"/>
            </a:gra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3187132" y="-2700"/>
            <a:ext cx="2971200" cy="10292400"/>
            <a:chOff x="0" y="0"/>
            <a:chExt cx="3961600" cy="13723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61638" cy="13723238"/>
            </a:xfrm>
            <a:custGeom>
              <a:avLst/>
              <a:gdLst/>
              <a:ahLst/>
              <a:cxnLst/>
              <a:rect l="l" t="t" r="r" b="b"/>
              <a:pathLst>
                <a:path w="3961638" h="13723238">
                  <a:moveTo>
                    <a:pt x="0" y="13723238"/>
                  </a:moveTo>
                  <a:lnTo>
                    <a:pt x="1558417" y="0"/>
                  </a:lnTo>
                  <a:lnTo>
                    <a:pt x="2403094" y="0"/>
                  </a:lnTo>
                  <a:lnTo>
                    <a:pt x="3961638" y="13723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12"/>
            </a:gradFill>
          </p:spPr>
        </p:sp>
      </p:grpSp>
      <p:grpSp>
        <p:nvGrpSpPr>
          <p:cNvPr id="6" name="Group 6"/>
          <p:cNvGrpSpPr/>
          <p:nvPr/>
        </p:nvGrpSpPr>
        <p:grpSpPr>
          <a:xfrm rot="-10800000">
            <a:off x="877014" y="-2700"/>
            <a:ext cx="2971200" cy="10292400"/>
            <a:chOff x="0" y="0"/>
            <a:chExt cx="3961600" cy="13723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61638" cy="13723238"/>
            </a:xfrm>
            <a:custGeom>
              <a:avLst/>
              <a:gdLst/>
              <a:ahLst/>
              <a:cxnLst/>
              <a:rect l="l" t="t" r="r" b="b"/>
              <a:pathLst>
                <a:path w="3961638" h="13723238">
                  <a:moveTo>
                    <a:pt x="0" y="13723238"/>
                  </a:moveTo>
                  <a:lnTo>
                    <a:pt x="1558417" y="0"/>
                  </a:lnTo>
                  <a:lnTo>
                    <a:pt x="2403094" y="0"/>
                  </a:lnTo>
                  <a:lnTo>
                    <a:pt x="3961638" y="13723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12"/>
            </a:gradFill>
          </p:spPr>
        </p:sp>
      </p:grpSp>
      <p:grpSp>
        <p:nvGrpSpPr>
          <p:cNvPr id="8" name="Group 8"/>
          <p:cNvGrpSpPr/>
          <p:nvPr/>
        </p:nvGrpSpPr>
        <p:grpSpPr>
          <a:xfrm rot="-10800000">
            <a:off x="-1433102" y="-2700"/>
            <a:ext cx="2971200" cy="10292400"/>
            <a:chOff x="0" y="0"/>
            <a:chExt cx="3961600" cy="13723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61638" cy="13723238"/>
            </a:xfrm>
            <a:custGeom>
              <a:avLst/>
              <a:gdLst/>
              <a:ahLst/>
              <a:cxnLst/>
              <a:rect l="l" t="t" r="r" b="b"/>
              <a:pathLst>
                <a:path w="3961638" h="13723238">
                  <a:moveTo>
                    <a:pt x="0" y="13723238"/>
                  </a:moveTo>
                  <a:lnTo>
                    <a:pt x="1558417" y="0"/>
                  </a:lnTo>
                  <a:lnTo>
                    <a:pt x="2403094" y="0"/>
                  </a:lnTo>
                  <a:lnTo>
                    <a:pt x="3961638" y="13723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12"/>
            </a:gradFill>
          </p:spPr>
        </p:sp>
      </p:grpSp>
      <p:sp>
        <p:nvSpPr>
          <p:cNvPr id="10" name="Freeform 10"/>
          <p:cNvSpPr/>
          <p:nvPr/>
        </p:nvSpPr>
        <p:spPr>
          <a:xfrm>
            <a:off x="9732280" y="1197836"/>
            <a:ext cx="8168224" cy="7895804"/>
          </a:xfrm>
          <a:custGeom>
            <a:avLst/>
            <a:gdLst/>
            <a:ahLst/>
            <a:cxnLst/>
            <a:rect l="l" t="t" r="r" b="b"/>
            <a:pathLst>
              <a:path w="8168224" h="7895804">
                <a:moveTo>
                  <a:pt x="0" y="0"/>
                </a:moveTo>
                <a:lnTo>
                  <a:pt x="8168224" y="0"/>
                </a:lnTo>
                <a:lnTo>
                  <a:pt x="8168224" y="7895804"/>
                </a:lnTo>
                <a:lnTo>
                  <a:pt x="0" y="78958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159199" y="4414838"/>
            <a:ext cx="4100101" cy="1337658"/>
          </a:xfrm>
          <a:custGeom>
            <a:avLst/>
            <a:gdLst/>
            <a:ahLst/>
            <a:cxnLst/>
            <a:rect l="l" t="t" r="r" b="b"/>
            <a:pathLst>
              <a:path w="4100101" h="1337658">
                <a:moveTo>
                  <a:pt x="0" y="0"/>
                </a:moveTo>
                <a:lnTo>
                  <a:pt x="4100101" y="0"/>
                </a:lnTo>
                <a:lnTo>
                  <a:pt x="4100101" y="1337658"/>
                </a:lnTo>
                <a:lnTo>
                  <a:pt x="0" y="133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44000" y="2990723"/>
            <a:ext cx="3291154" cy="4185887"/>
          </a:xfrm>
          <a:custGeom>
            <a:avLst/>
            <a:gdLst/>
            <a:ahLst/>
            <a:cxnLst/>
            <a:rect l="l" t="t" r="r" b="b"/>
            <a:pathLst>
              <a:path w="3291154" h="4185887">
                <a:moveTo>
                  <a:pt x="0" y="0"/>
                </a:moveTo>
                <a:lnTo>
                  <a:pt x="3291154" y="0"/>
                </a:lnTo>
                <a:lnTo>
                  <a:pt x="3291154" y="4185887"/>
                </a:lnTo>
                <a:lnTo>
                  <a:pt x="0" y="41858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710444" y="1169261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CEDCFF"/>
                </a:solidFill>
                <a:latin typeface="Vollkorn Bold"/>
                <a:ea typeface="Vollkorn Bold"/>
                <a:cs typeface="Vollkorn Bold"/>
                <a:sym typeface="Vollkorn Bold"/>
              </a:rPr>
              <a:t>ATOS PARTNERSHIP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7893" y="3619500"/>
            <a:ext cx="8769679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Atos is the Official Technology Partner for UEFA National Team Football (UNTF) until 2030.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0444" y="6309835"/>
            <a:ext cx="7924576" cy="184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2"/>
              </a:lnSpc>
              <a:spcBef>
                <a:spcPct val="0"/>
              </a:spcBef>
            </a:pPr>
            <a:r>
              <a:rPr lang="en-US" sz="301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This partnership aims to deliver technological support for UNTF and its competitions and will be fundamental to the organization’s technological evolution.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7893" y="9385300"/>
            <a:ext cx="15647701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7" tooltip="https://atos.net/en/services/sports-and-major-events/uefa#:~:text=Atos%20is%20the%20Official%20Technology,to%20the%20organization's%20technological%20evolution."/>
              </a:rPr>
              <a:t>https://atos.net/en/services/sports-and-major-events/uefa#:~:text=Atos%20is%20the%20Official%20Technology,to%20the%20organization's%20technological%20evolution.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659B1">
                <a:alpha val="100000"/>
              </a:srgbClr>
            </a:gs>
            <a:gs pos="34000">
              <a:srgbClr val="132D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" t="50" r="99950" b="99950"/>
          </a:path>
          <a:tileRect l="-99900" t="-999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25502" y="391614"/>
            <a:ext cx="9835784" cy="9507794"/>
          </a:xfrm>
          <a:custGeom>
            <a:avLst/>
            <a:gdLst/>
            <a:ahLst/>
            <a:cxnLst/>
            <a:rect l="l" t="t" r="r" b="b"/>
            <a:pathLst>
              <a:path w="9835784" h="9507794">
                <a:moveTo>
                  <a:pt x="0" y="0"/>
                </a:moveTo>
                <a:lnTo>
                  <a:pt x="9835784" y="0"/>
                </a:lnTo>
                <a:lnTo>
                  <a:pt x="9835784" y="9507794"/>
                </a:lnTo>
                <a:lnTo>
                  <a:pt x="0" y="9507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1429" y="6548310"/>
            <a:ext cx="2442747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20 Teams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46429" y="6100635"/>
            <a:ext cx="4110150" cy="230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sz="5000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80 </a:t>
            </a:r>
          </a:p>
          <a:p>
            <a:pPr algn="r">
              <a:lnSpc>
                <a:spcPts val="6000"/>
              </a:lnSpc>
            </a:pPr>
            <a:r>
              <a:rPr lang="en-US" sz="5000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Transfer Records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35330" y="3140426"/>
            <a:ext cx="3217518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400 Players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46429" y="3140426"/>
            <a:ext cx="4110150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6000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200+ Matches</a:t>
            </a:r>
          </a:p>
        </p:txBody>
      </p:sp>
      <p:sp>
        <p:nvSpPr>
          <p:cNvPr id="7" name="Freeform 7"/>
          <p:cNvSpPr/>
          <p:nvPr/>
        </p:nvSpPr>
        <p:spPr>
          <a:xfrm>
            <a:off x="7388600" y="2784850"/>
            <a:ext cx="3510808" cy="7169102"/>
          </a:xfrm>
          <a:custGeom>
            <a:avLst/>
            <a:gdLst/>
            <a:ahLst/>
            <a:cxnLst/>
            <a:rect l="l" t="t" r="r" b="b"/>
            <a:pathLst>
              <a:path w="3510808" h="7169102">
                <a:moveTo>
                  <a:pt x="0" y="0"/>
                </a:moveTo>
                <a:lnTo>
                  <a:pt x="3510808" y="0"/>
                </a:lnTo>
                <a:lnTo>
                  <a:pt x="3510808" y="7169102"/>
                </a:lnTo>
                <a:lnTo>
                  <a:pt x="0" y="71691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6146982">
            <a:off x="4325316" y="6345374"/>
            <a:ext cx="1508470" cy="7130922"/>
            <a:chOff x="0" y="0"/>
            <a:chExt cx="2011293" cy="95078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11299" cy="9507855"/>
            </a:xfrm>
            <a:custGeom>
              <a:avLst/>
              <a:gdLst/>
              <a:ahLst/>
              <a:cxnLst/>
              <a:rect l="l" t="t" r="r" b="b"/>
              <a:pathLst>
                <a:path w="2011299" h="9507855">
                  <a:moveTo>
                    <a:pt x="0" y="9507855"/>
                  </a:moveTo>
                  <a:lnTo>
                    <a:pt x="791210" y="0"/>
                  </a:lnTo>
                  <a:lnTo>
                    <a:pt x="1220089" y="0"/>
                  </a:lnTo>
                  <a:lnTo>
                    <a:pt x="2011299" y="9507855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1546994"/>
            </a:gradFill>
          </p:spPr>
        </p:sp>
      </p:grpSp>
      <p:sp>
        <p:nvSpPr>
          <p:cNvPr id="10" name="TextBox 10"/>
          <p:cNvSpPr txBox="1"/>
          <p:nvPr/>
        </p:nvSpPr>
        <p:spPr>
          <a:xfrm>
            <a:off x="1531429" y="1000125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CEDCFF"/>
                </a:solidFill>
                <a:latin typeface="Vollkorn Bold"/>
                <a:ea typeface="Vollkorn Bold"/>
                <a:cs typeface="Vollkorn Bold"/>
                <a:sym typeface="Vollkorn Bold"/>
              </a:rPr>
              <a:t>DATABASE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62230" y="4512026"/>
            <a:ext cx="4562327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1000 </a:t>
            </a:r>
          </a:p>
          <a:p>
            <a:pPr algn="ctr">
              <a:lnSpc>
                <a:spcPts val="7200"/>
              </a:lnSpc>
            </a:pPr>
            <a:r>
              <a:rPr lang="en-US" sz="6000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 Player Stats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659B1">
                <a:alpha val="100000"/>
              </a:srgbClr>
            </a:gs>
            <a:gs pos="34000">
              <a:srgbClr val="132D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" t="50" r="99950" b="99950"/>
          </a:path>
          <a:tileRect l="-99900" t="-999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62472" y="-1690646"/>
            <a:ext cx="14144990" cy="13673396"/>
          </a:xfrm>
          <a:custGeom>
            <a:avLst/>
            <a:gdLst/>
            <a:ahLst/>
            <a:cxnLst/>
            <a:rect l="l" t="t" r="r" b="b"/>
            <a:pathLst>
              <a:path w="14144990" h="13673396">
                <a:moveTo>
                  <a:pt x="0" y="0"/>
                </a:moveTo>
                <a:lnTo>
                  <a:pt x="14144990" y="0"/>
                </a:lnTo>
                <a:lnTo>
                  <a:pt x="14144990" y="13673396"/>
                </a:lnTo>
                <a:lnTo>
                  <a:pt x="0" y="1367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169409" y="-356403"/>
            <a:ext cx="8118591" cy="10812969"/>
          </a:xfrm>
          <a:custGeom>
            <a:avLst/>
            <a:gdLst/>
            <a:ahLst/>
            <a:cxnLst/>
            <a:rect l="l" t="t" r="r" b="b"/>
            <a:pathLst>
              <a:path w="8118591" h="10812969">
                <a:moveTo>
                  <a:pt x="0" y="0"/>
                </a:moveTo>
                <a:lnTo>
                  <a:pt x="8118591" y="0"/>
                </a:lnTo>
                <a:lnTo>
                  <a:pt x="8118591" y="10812969"/>
                </a:lnTo>
                <a:lnTo>
                  <a:pt x="0" y="10812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203" b="-80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345232"/>
            <a:ext cx="8115300" cy="3619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dirty="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Building a detailed player profile that includes:</a:t>
            </a:r>
          </a:p>
          <a:p>
            <a:pPr algn="l">
              <a:lnSpc>
                <a:spcPts val="4799"/>
              </a:lnSpc>
            </a:pPr>
            <a:endParaRPr lang="en-US" sz="3999" dirty="0">
              <a:solidFill>
                <a:srgbClr val="FFFFFF"/>
              </a:solidFill>
              <a:latin typeface="Vollkorn"/>
              <a:ea typeface="Vollkorn"/>
              <a:cs typeface="Vollkorn"/>
              <a:sym typeface="Vollkorn"/>
            </a:endParaRP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 Stats and performance metrics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Milestones</a:t>
            </a:r>
          </a:p>
          <a:p>
            <a:pPr marL="863599" lvl="1" indent="-431800" algn="l">
              <a:lnSpc>
                <a:spcPts val="47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Transfer history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743911"/>
            <a:ext cx="75049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>
                <a:solidFill>
                  <a:srgbClr val="CEDCFF"/>
                </a:solidFill>
                <a:latin typeface="Vollkorn Bold"/>
                <a:ea typeface="Vollkorn Bold"/>
                <a:cs typeface="Vollkorn Bold"/>
                <a:sym typeface="Vollkorn Bold"/>
              </a:rPr>
              <a:t>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659B1">
                <a:alpha val="100000"/>
              </a:srgbClr>
            </a:gs>
            <a:gs pos="34000">
              <a:srgbClr val="132D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" t="50" r="99950" b="99950"/>
          </a:path>
          <a:tileRect l="-99900" t="-999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78612" y="270"/>
            <a:ext cx="10330740" cy="9986254"/>
          </a:xfrm>
          <a:custGeom>
            <a:avLst/>
            <a:gdLst/>
            <a:ahLst/>
            <a:cxnLst/>
            <a:rect l="l" t="t" r="r" b="b"/>
            <a:pathLst>
              <a:path w="10330740" h="9986254">
                <a:moveTo>
                  <a:pt x="0" y="0"/>
                </a:moveTo>
                <a:lnTo>
                  <a:pt x="10330740" y="0"/>
                </a:lnTo>
                <a:lnTo>
                  <a:pt x="10330740" y="9986254"/>
                </a:lnTo>
                <a:lnTo>
                  <a:pt x="0" y="99862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125950" y="5124450"/>
            <a:ext cx="4331100" cy="4331100"/>
            <a:chOff x="0" y="0"/>
            <a:chExt cx="5774800" cy="5774800"/>
          </a:xfrm>
        </p:grpSpPr>
        <p:sp>
          <p:nvSpPr>
            <p:cNvPr id="4" name="Freeform 4"/>
            <p:cNvSpPr/>
            <p:nvPr/>
          </p:nvSpPr>
          <p:spPr>
            <a:xfrm>
              <a:off x="25400" y="25400"/>
              <a:ext cx="5724017" cy="5724017"/>
            </a:xfrm>
            <a:custGeom>
              <a:avLst/>
              <a:gdLst/>
              <a:ahLst/>
              <a:cxnLst/>
              <a:rect l="l" t="t" r="r" b="b"/>
              <a:pathLst>
                <a:path w="5724017" h="5724017">
                  <a:moveTo>
                    <a:pt x="0" y="2861945"/>
                  </a:moveTo>
                  <a:cubicBezTo>
                    <a:pt x="0" y="1281303"/>
                    <a:pt x="1281303" y="0"/>
                    <a:pt x="2861945" y="0"/>
                  </a:cubicBezTo>
                  <a:cubicBezTo>
                    <a:pt x="4442587" y="0"/>
                    <a:pt x="5724017" y="1281303"/>
                    <a:pt x="5724017" y="2861945"/>
                  </a:cubicBezTo>
                  <a:cubicBezTo>
                    <a:pt x="5724017" y="4442587"/>
                    <a:pt x="4442587" y="5724017"/>
                    <a:pt x="2861945" y="5724017"/>
                  </a:cubicBezTo>
                  <a:cubicBezTo>
                    <a:pt x="1281303" y="5724017"/>
                    <a:pt x="0" y="4442587"/>
                    <a:pt x="0" y="2861945"/>
                  </a:cubicBezTo>
                  <a:close/>
                </a:path>
              </a:pathLst>
            </a:custGeom>
            <a:solidFill>
              <a:srgbClr val="B8D9FF">
                <a:alpha val="8627"/>
              </a:srgbClr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5774817" cy="5774817"/>
            </a:xfrm>
            <a:custGeom>
              <a:avLst/>
              <a:gdLst/>
              <a:ahLst/>
              <a:cxnLst/>
              <a:rect l="l" t="t" r="r" b="b"/>
              <a:pathLst>
                <a:path w="5774817" h="5774817">
                  <a:moveTo>
                    <a:pt x="0" y="2887345"/>
                  </a:moveTo>
                  <a:cubicBezTo>
                    <a:pt x="0" y="1292733"/>
                    <a:pt x="1292733" y="0"/>
                    <a:pt x="2887345" y="0"/>
                  </a:cubicBezTo>
                  <a:lnTo>
                    <a:pt x="2887345" y="25400"/>
                  </a:lnTo>
                  <a:lnTo>
                    <a:pt x="2887345" y="0"/>
                  </a:lnTo>
                  <a:cubicBezTo>
                    <a:pt x="4482084" y="0"/>
                    <a:pt x="5774817" y="1292733"/>
                    <a:pt x="5774817" y="2887345"/>
                  </a:cubicBezTo>
                  <a:lnTo>
                    <a:pt x="5749417" y="2887345"/>
                  </a:lnTo>
                  <a:lnTo>
                    <a:pt x="5774817" y="2887345"/>
                  </a:lnTo>
                  <a:cubicBezTo>
                    <a:pt x="5774817" y="4481957"/>
                    <a:pt x="4482084" y="5774690"/>
                    <a:pt x="2887472" y="5774690"/>
                  </a:cubicBezTo>
                  <a:lnTo>
                    <a:pt x="2887472" y="5749290"/>
                  </a:lnTo>
                  <a:lnTo>
                    <a:pt x="2887472" y="5774690"/>
                  </a:lnTo>
                  <a:cubicBezTo>
                    <a:pt x="1292733" y="5774817"/>
                    <a:pt x="0" y="4482084"/>
                    <a:pt x="0" y="2887345"/>
                  </a:cubicBezTo>
                  <a:lnTo>
                    <a:pt x="25400" y="2887345"/>
                  </a:lnTo>
                  <a:lnTo>
                    <a:pt x="50800" y="2887345"/>
                  </a:lnTo>
                  <a:lnTo>
                    <a:pt x="25400" y="2887345"/>
                  </a:lnTo>
                  <a:lnTo>
                    <a:pt x="0" y="2887345"/>
                  </a:lnTo>
                  <a:moveTo>
                    <a:pt x="50800" y="2887345"/>
                  </a:moveTo>
                  <a:cubicBezTo>
                    <a:pt x="50800" y="2901315"/>
                    <a:pt x="39370" y="2912745"/>
                    <a:pt x="25400" y="2912745"/>
                  </a:cubicBezTo>
                  <a:cubicBezTo>
                    <a:pt x="11430" y="2912745"/>
                    <a:pt x="0" y="2901315"/>
                    <a:pt x="0" y="2887345"/>
                  </a:cubicBezTo>
                  <a:cubicBezTo>
                    <a:pt x="0" y="2873375"/>
                    <a:pt x="11430" y="2861945"/>
                    <a:pt x="25400" y="2861945"/>
                  </a:cubicBezTo>
                  <a:cubicBezTo>
                    <a:pt x="39370" y="2861945"/>
                    <a:pt x="50800" y="2873375"/>
                    <a:pt x="50800" y="2887345"/>
                  </a:cubicBezTo>
                  <a:cubicBezTo>
                    <a:pt x="50800" y="4454017"/>
                    <a:pt x="1320800" y="5724017"/>
                    <a:pt x="2887345" y="5724017"/>
                  </a:cubicBezTo>
                  <a:cubicBezTo>
                    <a:pt x="4453890" y="5724017"/>
                    <a:pt x="5723890" y="4454017"/>
                    <a:pt x="5723890" y="2887472"/>
                  </a:cubicBezTo>
                  <a:cubicBezTo>
                    <a:pt x="5723890" y="1320927"/>
                    <a:pt x="4454017" y="50800"/>
                    <a:pt x="2887345" y="50800"/>
                  </a:cubicBezTo>
                  <a:lnTo>
                    <a:pt x="2887345" y="25400"/>
                  </a:lnTo>
                  <a:lnTo>
                    <a:pt x="2887345" y="50800"/>
                  </a:lnTo>
                  <a:cubicBezTo>
                    <a:pt x="1320800" y="50800"/>
                    <a:pt x="50800" y="1320800"/>
                    <a:pt x="50800" y="2887345"/>
                  </a:cubicBezTo>
                  <a:close/>
                </a:path>
              </a:pathLst>
            </a:custGeom>
            <a:solidFill>
              <a:srgbClr val="CEDC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8830950" y="2349750"/>
            <a:ext cx="4331100" cy="4331100"/>
            <a:chOff x="0" y="0"/>
            <a:chExt cx="5774800" cy="5774800"/>
          </a:xfrm>
        </p:grpSpPr>
        <p:sp>
          <p:nvSpPr>
            <p:cNvPr id="7" name="Freeform 7"/>
            <p:cNvSpPr/>
            <p:nvPr/>
          </p:nvSpPr>
          <p:spPr>
            <a:xfrm>
              <a:off x="25400" y="25400"/>
              <a:ext cx="5724017" cy="5724017"/>
            </a:xfrm>
            <a:custGeom>
              <a:avLst/>
              <a:gdLst/>
              <a:ahLst/>
              <a:cxnLst/>
              <a:rect l="l" t="t" r="r" b="b"/>
              <a:pathLst>
                <a:path w="5724017" h="5724017">
                  <a:moveTo>
                    <a:pt x="0" y="2861945"/>
                  </a:moveTo>
                  <a:cubicBezTo>
                    <a:pt x="0" y="1281303"/>
                    <a:pt x="1281303" y="0"/>
                    <a:pt x="2861945" y="0"/>
                  </a:cubicBezTo>
                  <a:cubicBezTo>
                    <a:pt x="4442587" y="0"/>
                    <a:pt x="5724017" y="1281303"/>
                    <a:pt x="5724017" y="2861945"/>
                  </a:cubicBezTo>
                  <a:cubicBezTo>
                    <a:pt x="5724017" y="4442587"/>
                    <a:pt x="4442587" y="5724017"/>
                    <a:pt x="2861945" y="5724017"/>
                  </a:cubicBezTo>
                  <a:cubicBezTo>
                    <a:pt x="1281303" y="5724017"/>
                    <a:pt x="0" y="4442587"/>
                    <a:pt x="0" y="2861945"/>
                  </a:cubicBezTo>
                  <a:close/>
                </a:path>
              </a:pathLst>
            </a:custGeom>
            <a:solidFill>
              <a:srgbClr val="B8D9FF">
                <a:alpha val="8627"/>
              </a:srgbClr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774817" cy="5774817"/>
            </a:xfrm>
            <a:custGeom>
              <a:avLst/>
              <a:gdLst/>
              <a:ahLst/>
              <a:cxnLst/>
              <a:rect l="l" t="t" r="r" b="b"/>
              <a:pathLst>
                <a:path w="5774817" h="5774817">
                  <a:moveTo>
                    <a:pt x="0" y="2887345"/>
                  </a:moveTo>
                  <a:cubicBezTo>
                    <a:pt x="0" y="1292733"/>
                    <a:pt x="1292733" y="0"/>
                    <a:pt x="2887345" y="0"/>
                  </a:cubicBezTo>
                  <a:lnTo>
                    <a:pt x="2887345" y="25400"/>
                  </a:lnTo>
                  <a:lnTo>
                    <a:pt x="2887345" y="0"/>
                  </a:lnTo>
                  <a:cubicBezTo>
                    <a:pt x="4482084" y="0"/>
                    <a:pt x="5774817" y="1292733"/>
                    <a:pt x="5774817" y="2887345"/>
                  </a:cubicBezTo>
                  <a:lnTo>
                    <a:pt x="5749417" y="2887345"/>
                  </a:lnTo>
                  <a:lnTo>
                    <a:pt x="5774817" y="2887345"/>
                  </a:lnTo>
                  <a:cubicBezTo>
                    <a:pt x="5774817" y="4481957"/>
                    <a:pt x="4482084" y="5774690"/>
                    <a:pt x="2887472" y="5774690"/>
                  </a:cubicBezTo>
                  <a:lnTo>
                    <a:pt x="2887472" y="5749290"/>
                  </a:lnTo>
                  <a:lnTo>
                    <a:pt x="2887472" y="5774690"/>
                  </a:lnTo>
                  <a:cubicBezTo>
                    <a:pt x="1292733" y="5774817"/>
                    <a:pt x="0" y="4482084"/>
                    <a:pt x="0" y="2887345"/>
                  </a:cubicBezTo>
                  <a:lnTo>
                    <a:pt x="25400" y="2887345"/>
                  </a:lnTo>
                  <a:lnTo>
                    <a:pt x="50800" y="2887345"/>
                  </a:lnTo>
                  <a:lnTo>
                    <a:pt x="25400" y="2887345"/>
                  </a:lnTo>
                  <a:lnTo>
                    <a:pt x="0" y="2887345"/>
                  </a:lnTo>
                  <a:moveTo>
                    <a:pt x="50800" y="2887345"/>
                  </a:moveTo>
                  <a:cubicBezTo>
                    <a:pt x="50800" y="2901315"/>
                    <a:pt x="39370" y="2912745"/>
                    <a:pt x="25400" y="2912745"/>
                  </a:cubicBezTo>
                  <a:cubicBezTo>
                    <a:pt x="11430" y="2912745"/>
                    <a:pt x="0" y="2901315"/>
                    <a:pt x="0" y="2887345"/>
                  </a:cubicBezTo>
                  <a:cubicBezTo>
                    <a:pt x="0" y="2873375"/>
                    <a:pt x="11430" y="2861945"/>
                    <a:pt x="25400" y="2861945"/>
                  </a:cubicBezTo>
                  <a:cubicBezTo>
                    <a:pt x="39370" y="2861945"/>
                    <a:pt x="50800" y="2873375"/>
                    <a:pt x="50800" y="2887345"/>
                  </a:cubicBezTo>
                  <a:cubicBezTo>
                    <a:pt x="50800" y="4454017"/>
                    <a:pt x="1320800" y="5724017"/>
                    <a:pt x="2887345" y="5724017"/>
                  </a:cubicBezTo>
                  <a:cubicBezTo>
                    <a:pt x="4453890" y="5724017"/>
                    <a:pt x="5723890" y="4454017"/>
                    <a:pt x="5723890" y="2887472"/>
                  </a:cubicBezTo>
                  <a:cubicBezTo>
                    <a:pt x="5723890" y="1320927"/>
                    <a:pt x="4454017" y="50800"/>
                    <a:pt x="2887345" y="50800"/>
                  </a:cubicBezTo>
                  <a:lnTo>
                    <a:pt x="2887345" y="25400"/>
                  </a:lnTo>
                  <a:lnTo>
                    <a:pt x="2887345" y="50800"/>
                  </a:lnTo>
                  <a:cubicBezTo>
                    <a:pt x="1320800" y="50800"/>
                    <a:pt x="50800" y="1320800"/>
                    <a:pt x="50800" y="2887345"/>
                  </a:cubicBezTo>
                  <a:close/>
                </a:path>
              </a:pathLst>
            </a:custGeom>
            <a:solidFill>
              <a:srgbClr val="CEDC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535950" y="5124450"/>
            <a:ext cx="4331100" cy="4331100"/>
            <a:chOff x="0" y="0"/>
            <a:chExt cx="5774800" cy="5774800"/>
          </a:xfrm>
        </p:grpSpPr>
        <p:sp>
          <p:nvSpPr>
            <p:cNvPr id="10" name="Freeform 10"/>
            <p:cNvSpPr/>
            <p:nvPr/>
          </p:nvSpPr>
          <p:spPr>
            <a:xfrm>
              <a:off x="25400" y="25400"/>
              <a:ext cx="5724017" cy="5724017"/>
            </a:xfrm>
            <a:custGeom>
              <a:avLst/>
              <a:gdLst/>
              <a:ahLst/>
              <a:cxnLst/>
              <a:rect l="l" t="t" r="r" b="b"/>
              <a:pathLst>
                <a:path w="5724017" h="5724017">
                  <a:moveTo>
                    <a:pt x="0" y="2861945"/>
                  </a:moveTo>
                  <a:cubicBezTo>
                    <a:pt x="0" y="1281303"/>
                    <a:pt x="1281303" y="0"/>
                    <a:pt x="2861945" y="0"/>
                  </a:cubicBezTo>
                  <a:cubicBezTo>
                    <a:pt x="4442587" y="0"/>
                    <a:pt x="5724017" y="1281303"/>
                    <a:pt x="5724017" y="2861945"/>
                  </a:cubicBezTo>
                  <a:cubicBezTo>
                    <a:pt x="5724017" y="4442587"/>
                    <a:pt x="4442587" y="5724017"/>
                    <a:pt x="2861945" y="5724017"/>
                  </a:cubicBezTo>
                  <a:cubicBezTo>
                    <a:pt x="1281303" y="5724017"/>
                    <a:pt x="0" y="4442587"/>
                    <a:pt x="0" y="2861945"/>
                  </a:cubicBezTo>
                  <a:close/>
                </a:path>
              </a:pathLst>
            </a:custGeom>
            <a:solidFill>
              <a:srgbClr val="B8D9FF">
                <a:alpha val="8627"/>
              </a:srgbClr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774817" cy="5774817"/>
            </a:xfrm>
            <a:custGeom>
              <a:avLst/>
              <a:gdLst/>
              <a:ahLst/>
              <a:cxnLst/>
              <a:rect l="l" t="t" r="r" b="b"/>
              <a:pathLst>
                <a:path w="5774817" h="5774817">
                  <a:moveTo>
                    <a:pt x="0" y="2887345"/>
                  </a:moveTo>
                  <a:cubicBezTo>
                    <a:pt x="0" y="1292733"/>
                    <a:pt x="1292733" y="0"/>
                    <a:pt x="2887345" y="0"/>
                  </a:cubicBezTo>
                  <a:lnTo>
                    <a:pt x="2887345" y="25400"/>
                  </a:lnTo>
                  <a:lnTo>
                    <a:pt x="2887345" y="0"/>
                  </a:lnTo>
                  <a:cubicBezTo>
                    <a:pt x="4482084" y="0"/>
                    <a:pt x="5774817" y="1292733"/>
                    <a:pt x="5774817" y="2887345"/>
                  </a:cubicBezTo>
                  <a:lnTo>
                    <a:pt x="5749417" y="2887345"/>
                  </a:lnTo>
                  <a:lnTo>
                    <a:pt x="5774817" y="2887345"/>
                  </a:lnTo>
                  <a:cubicBezTo>
                    <a:pt x="5774817" y="4481957"/>
                    <a:pt x="4482084" y="5774690"/>
                    <a:pt x="2887472" y="5774690"/>
                  </a:cubicBezTo>
                  <a:lnTo>
                    <a:pt x="2887472" y="5749290"/>
                  </a:lnTo>
                  <a:lnTo>
                    <a:pt x="2887472" y="5774690"/>
                  </a:lnTo>
                  <a:cubicBezTo>
                    <a:pt x="1292733" y="5774817"/>
                    <a:pt x="0" y="4482084"/>
                    <a:pt x="0" y="2887345"/>
                  </a:cubicBezTo>
                  <a:lnTo>
                    <a:pt x="25400" y="2887345"/>
                  </a:lnTo>
                  <a:lnTo>
                    <a:pt x="50800" y="2887345"/>
                  </a:lnTo>
                  <a:lnTo>
                    <a:pt x="25400" y="2887345"/>
                  </a:lnTo>
                  <a:lnTo>
                    <a:pt x="0" y="2887345"/>
                  </a:lnTo>
                  <a:moveTo>
                    <a:pt x="50800" y="2887345"/>
                  </a:moveTo>
                  <a:cubicBezTo>
                    <a:pt x="50800" y="2901315"/>
                    <a:pt x="39370" y="2912745"/>
                    <a:pt x="25400" y="2912745"/>
                  </a:cubicBezTo>
                  <a:cubicBezTo>
                    <a:pt x="11430" y="2912745"/>
                    <a:pt x="0" y="2901315"/>
                    <a:pt x="0" y="2887345"/>
                  </a:cubicBezTo>
                  <a:cubicBezTo>
                    <a:pt x="0" y="2873375"/>
                    <a:pt x="11430" y="2861945"/>
                    <a:pt x="25400" y="2861945"/>
                  </a:cubicBezTo>
                  <a:cubicBezTo>
                    <a:pt x="39370" y="2861945"/>
                    <a:pt x="50800" y="2873375"/>
                    <a:pt x="50800" y="2887345"/>
                  </a:cubicBezTo>
                  <a:cubicBezTo>
                    <a:pt x="50800" y="4454017"/>
                    <a:pt x="1320800" y="5724017"/>
                    <a:pt x="2887345" y="5724017"/>
                  </a:cubicBezTo>
                  <a:cubicBezTo>
                    <a:pt x="4453890" y="5724017"/>
                    <a:pt x="5723890" y="4454017"/>
                    <a:pt x="5723890" y="2887472"/>
                  </a:cubicBezTo>
                  <a:cubicBezTo>
                    <a:pt x="5723890" y="1320927"/>
                    <a:pt x="4454017" y="50800"/>
                    <a:pt x="2887345" y="50800"/>
                  </a:cubicBezTo>
                  <a:lnTo>
                    <a:pt x="2887345" y="25400"/>
                  </a:lnTo>
                  <a:lnTo>
                    <a:pt x="2887345" y="50800"/>
                  </a:lnTo>
                  <a:cubicBezTo>
                    <a:pt x="1320800" y="50800"/>
                    <a:pt x="50800" y="1320800"/>
                    <a:pt x="50800" y="2887345"/>
                  </a:cubicBezTo>
                  <a:close/>
                </a:path>
              </a:pathLst>
            </a:custGeom>
            <a:solidFill>
              <a:srgbClr val="CEDC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20950" y="2349750"/>
            <a:ext cx="4331100" cy="4331100"/>
            <a:chOff x="0" y="0"/>
            <a:chExt cx="5774800" cy="5774800"/>
          </a:xfrm>
        </p:grpSpPr>
        <p:sp>
          <p:nvSpPr>
            <p:cNvPr id="13" name="Freeform 13"/>
            <p:cNvSpPr/>
            <p:nvPr/>
          </p:nvSpPr>
          <p:spPr>
            <a:xfrm>
              <a:off x="25400" y="25400"/>
              <a:ext cx="5724017" cy="5724017"/>
            </a:xfrm>
            <a:custGeom>
              <a:avLst/>
              <a:gdLst/>
              <a:ahLst/>
              <a:cxnLst/>
              <a:rect l="l" t="t" r="r" b="b"/>
              <a:pathLst>
                <a:path w="5724017" h="5724017">
                  <a:moveTo>
                    <a:pt x="0" y="2861945"/>
                  </a:moveTo>
                  <a:cubicBezTo>
                    <a:pt x="0" y="1281303"/>
                    <a:pt x="1281303" y="0"/>
                    <a:pt x="2861945" y="0"/>
                  </a:cubicBezTo>
                  <a:cubicBezTo>
                    <a:pt x="4442587" y="0"/>
                    <a:pt x="5724017" y="1281303"/>
                    <a:pt x="5724017" y="2861945"/>
                  </a:cubicBezTo>
                  <a:cubicBezTo>
                    <a:pt x="5724017" y="4442587"/>
                    <a:pt x="4442587" y="5724017"/>
                    <a:pt x="2861945" y="5724017"/>
                  </a:cubicBezTo>
                  <a:cubicBezTo>
                    <a:pt x="1281303" y="5724017"/>
                    <a:pt x="0" y="4442587"/>
                    <a:pt x="0" y="2861945"/>
                  </a:cubicBezTo>
                  <a:close/>
                </a:path>
              </a:pathLst>
            </a:custGeom>
            <a:solidFill>
              <a:srgbClr val="B8D9FF">
                <a:alpha val="8627"/>
              </a:srgbClr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5774817" cy="5774817"/>
            </a:xfrm>
            <a:custGeom>
              <a:avLst/>
              <a:gdLst/>
              <a:ahLst/>
              <a:cxnLst/>
              <a:rect l="l" t="t" r="r" b="b"/>
              <a:pathLst>
                <a:path w="5774817" h="5774817">
                  <a:moveTo>
                    <a:pt x="0" y="2887345"/>
                  </a:moveTo>
                  <a:cubicBezTo>
                    <a:pt x="0" y="1292733"/>
                    <a:pt x="1292733" y="0"/>
                    <a:pt x="2887345" y="0"/>
                  </a:cubicBezTo>
                  <a:lnTo>
                    <a:pt x="2887345" y="25400"/>
                  </a:lnTo>
                  <a:lnTo>
                    <a:pt x="2887345" y="0"/>
                  </a:lnTo>
                  <a:cubicBezTo>
                    <a:pt x="4482084" y="0"/>
                    <a:pt x="5774817" y="1292733"/>
                    <a:pt x="5774817" y="2887345"/>
                  </a:cubicBezTo>
                  <a:lnTo>
                    <a:pt x="5749417" y="2887345"/>
                  </a:lnTo>
                  <a:lnTo>
                    <a:pt x="5774817" y="2887345"/>
                  </a:lnTo>
                  <a:cubicBezTo>
                    <a:pt x="5774817" y="4481957"/>
                    <a:pt x="4482084" y="5774690"/>
                    <a:pt x="2887472" y="5774690"/>
                  </a:cubicBezTo>
                  <a:lnTo>
                    <a:pt x="2887472" y="5749290"/>
                  </a:lnTo>
                  <a:lnTo>
                    <a:pt x="2887472" y="5774690"/>
                  </a:lnTo>
                  <a:cubicBezTo>
                    <a:pt x="1292733" y="5774817"/>
                    <a:pt x="0" y="4482084"/>
                    <a:pt x="0" y="2887345"/>
                  </a:cubicBezTo>
                  <a:lnTo>
                    <a:pt x="25400" y="2887345"/>
                  </a:lnTo>
                  <a:lnTo>
                    <a:pt x="50800" y="2887345"/>
                  </a:lnTo>
                  <a:lnTo>
                    <a:pt x="25400" y="2887345"/>
                  </a:lnTo>
                  <a:lnTo>
                    <a:pt x="0" y="2887345"/>
                  </a:lnTo>
                  <a:moveTo>
                    <a:pt x="50800" y="2887345"/>
                  </a:moveTo>
                  <a:cubicBezTo>
                    <a:pt x="50800" y="2901315"/>
                    <a:pt x="39370" y="2912745"/>
                    <a:pt x="25400" y="2912745"/>
                  </a:cubicBezTo>
                  <a:cubicBezTo>
                    <a:pt x="11430" y="2912745"/>
                    <a:pt x="0" y="2901315"/>
                    <a:pt x="0" y="2887345"/>
                  </a:cubicBezTo>
                  <a:cubicBezTo>
                    <a:pt x="0" y="2873375"/>
                    <a:pt x="11430" y="2861945"/>
                    <a:pt x="25400" y="2861945"/>
                  </a:cubicBezTo>
                  <a:cubicBezTo>
                    <a:pt x="39370" y="2861945"/>
                    <a:pt x="50800" y="2873375"/>
                    <a:pt x="50800" y="2887345"/>
                  </a:cubicBezTo>
                  <a:cubicBezTo>
                    <a:pt x="50800" y="4454017"/>
                    <a:pt x="1320800" y="5724017"/>
                    <a:pt x="2887345" y="5724017"/>
                  </a:cubicBezTo>
                  <a:cubicBezTo>
                    <a:pt x="4453890" y="5724017"/>
                    <a:pt x="5723890" y="4454017"/>
                    <a:pt x="5723890" y="2887472"/>
                  </a:cubicBezTo>
                  <a:cubicBezTo>
                    <a:pt x="5723890" y="1320927"/>
                    <a:pt x="4454017" y="50800"/>
                    <a:pt x="2887345" y="50800"/>
                  </a:cubicBezTo>
                  <a:lnTo>
                    <a:pt x="2887345" y="25400"/>
                  </a:lnTo>
                  <a:lnTo>
                    <a:pt x="2887345" y="50800"/>
                  </a:lnTo>
                  <a:cubicBezTo>
                    <a:pt x="1320800" y="50800"/>
                    <a:pt x="50800" y="1320800"/>
                    <a:pt x="50800" y="2887345"/>
                  </a:cubicBezTo>
                  <a:close/>
                </a:path>
              </a:pathLst>
            </a:custGeom>
            <a:solidFill>
              <a:srgbClr val="CEDC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5494237" y="6370837"/>
            <a:ext cx="3594525" cy="181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IDENTIFYING QUALITY ISSUES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646425" y="6670875"/>
            <a:ext cx="41101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AUDIT LOGS &amp; TRIGGERS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69472" y="3896175"/>
            <a:ext cx="323405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DATA MODEL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86187" y="3896175"/>
            <a:ext cx="4220625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MATERIALIZED VIEW</a:t>
            </a:r>
          </a:p>
        </p:txBody>
      </p:sp>
      <p:sp>
        <p:nvSpPr>
          <p:cNvPr id="19" name="AutoShape 19"/>
          <p:cNvSpPr/>
          <p:nvPr/>
        </p:nvSpPr>
        <p:spPr>
          <a:xfrm rot="1779575">
            <a:off x="5057414" y="6109679"/>
            <a:ext cx="424981" cy="0"/>
          </a:xfrm>
          <a:prstGeom prst="line">
            <a:avLst/>
          </a:prstGeom>
          <a:ln w="19050" cap="rnd">
            <a:solidFill>
              <a:srgbClr val="CEDC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8974652">
            <a:off x="9102203" y="6112079"/>
            <a:ext cx="424787" cy="0"/>
          </a:xfrm>
          <a:prstGeom prst="line">
            <a:avLst/>
          </a:prstGeom>
          <a:ln w="19050" cap="rnd">
            <a:solidFill>
              <a:srgbClr val="CEDC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1899191">
            <a:off x="12464086" y="6114479"/>
            <a:ext cx="419036" cy="0"/>
          </a:xfrm>
          <a:prstGeom prst="line">
            <a:avLst/>
          </a:prstGeom>
          <a:ln w="19050" cap="rnd">
            <a:solidFill>
              <a:srgbClr val="CEDC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1531425" y="114285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CEDCFF"/>
                </a:solidFill>
                <a:latin typeface="Vollkorn Bold"/>
                <a:ea typeface="Vollkorn Bold"/>
                <a:cs typeface="Vollkorn Bold"/>
                <a:sym typeface="Vollkorn Bold"/>
              </a:rPr>
              <a:t>SOLUTION STEPS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659B1">
                <a:alpha val="100000"/>
              </a:srgbClr>
            </a:gs>
            <a:gs pos="34000">
              <a:srgbClr val="132D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" t="50" r="99950" b="99950"/>
          </a:path>
          <a:tileRect l="-99900" t="-999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63568" y="-213384"/>
            <a:ext cx="10771654" cy="10412258"/>
          </a:xfrm>
          <a:custGeom>
            <a:avLst/>
            <a:gdLst/>
            <a:ahLst/>
            <a:cxnLst/>
            <a:rect l="l" t="t" r="r" b="b"/>
            <a:pathLst>
              <a:path w="10771654" h="10412258">
                <a:moveTo>
                  <a:pt x="0" y="0"/>
                </a:moveTo>
                <a:lnTo>
                  <a:pt x="10771654" y="0"/>
                </a:lnTo>
                <a:lnTo>
                  <a:pt x="10771654" y="10412258"/>
                </a:lnTo>
                <a:lnTo>
                  <a:pt x="0" y="10412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178396" y="812650"/>
            <a:ext cx="3874200" cy="10292400"/>
            <a:chOff x="0" y="0"/>
            <a:chExt cx="5165600" cy="13723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165598" cy="13723238"/>
            </a:xfrm>
            <a:custGeom>
              <a:avLst/>
              <a:gdLst/>
              <a:ahLst/>
              <a:cxnLst/>
              <a:rect l="l" t="t" r="r" b="b"/>
              <a:pathLst>
                <a:path w="5165598" h="13723238">
                  <a:moveTo>
                    <a:pt x="0" y="13723238"/>
                  </a:moveTo>
                  <a:lnTo>
                    <a:pt x="1216025" y="0"/>
                  </a:lnTo>
                  <a:lnTo>
                    <a:pt x="3949573" y="0"/>
                  </a:lnTo>
                  <a:lnTo>
                    <a:pt x="5165598" y="13723238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12"/>
            </a:gradFill>
          </p:spPr>
        </p:sp>
      </p:grpSp>
      <p:sp>
        <p:nvSpPr>
          <p:cNvPr id="5" name="Freeform 5"/>
          <p:cNvSpPr/>
          <p:nvPr/>
        </p:nvSpPr>
        <p:spPr>
          <a:xfrm>
            <a:off x="0" y="0"/>
            <a:ext cx="6334868" cy="10514817"/>
          </a:xfrm>
          <a:custGeom>
            <a:avLst/>
            <a:gdLst/>
            <a:ahLst/>
            <a:cxnLst/>
            <a:rect l="l" t="t" r="r" b="b"/>
            <a:pathLst>
              <a:path w="6334868" h="10514817">
                <a:moveTo>
                  <a:pt x="0" y="0"/>
                </a:moveTo>
                <a:lnTo>
                  <a:pt x="6334868" y="0"/>
                </a:lnTo>
                <a:lnTo>
                  <a:pt x="6334868" y="10514817"/>
                </a:lnTo>
                <a:lnTo>
                  <a:pt x="0" y="105148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051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259" y="2458713"/>
            <a:ext cx="6335078" cy="8056105"/>
          </a:xfrm>
          <a:custGeom>
            <a:avLst/>
            <a:gdLst/>
            <a:ahLst/>
            <a:cxnLst/>
            <a:rect l="l" t="t" r="r" b="b"/>
            <a:pathLst>
              <a:path w="6335078" h="8056105">
                <a:moveTo>
                  <a:pt x="0" y="0"/>
                </a:moveTo>
                <a:lnTo>
                  <a:pt x="6335077" y="0"/>
                </a:lnTo>
                <a:lnTo>
                  <a:pt x="6335077" y="8056104"/>
                </a:lnTo>
                <a:lnTo>
                  <a:pt x="0" y="80561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2997" b="-44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388720" y="4200525"/>
            <a:ext cx="67213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CEDCFF"/>
                </a:solidFill>
                <a:latin typeface="Vollkorn Bold"/>
                <a:ea typeface="Vollkorn Bold"/>
                <a:cs typeface="Vollkorn Bold"/>
                <a:sym typeface="Vollkorn Bold"/>
              </a:rPr>
              <a:t>ERD MODEL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80385" y="5939800"/>
            <a:ext cx="773802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FFFFFF"/>
                </a:solidFill>
                <a:latin typeface="Vollkorn"/>
                <a:ea typeface="Vollkorn"/>
                <a:cs typeface="Vollkorn"/>
                <a:sym typeface="Vollkorn"/>
              </a:rPr>
              <a:t>Entity relationship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659B1">
                <a:alpha val="100000"/>
              </a:srgbClr>
            </a:gs>
            <a:gs pos="34000">
              <a:srgbClr val="132D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" t="50" r="99950" b="99950"/>
          </a:path>
          <a:tileRect l="-99900" t="-999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9280" y="-2301690"/>
            <a:ext cx="15408492" cy="14894794"/>
          </a:xfrm>
          <a:custGeom>
            <a:avLst/>
            <a:gdLst/>
            <a:ahLst/>
            <a:cxnLst/>
            <a:rect l="l" t="t" r="r" b="b"/>
            <a:pathLst>
              <a:path w="15408492" h="14894794">
                <a:moveTo>
                  <a:pt x="0" y="0"/>
                </a:moveTo>
                <a:lnTo>
                  <a:pt x="15408492" y="0"/>
                </a:lnTo>
                <a:lnTo>
                  <a:pt x="15408492" y="14894794"/>
                </a:lnTo>
                <a:lnTo>
                  <a:pt x="0" y="14894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3215900" y="-66675"/>
            <a:ext cx="2971200" cy="8516400"/>
            <a:chOff x="0" y="0"/>
            <a:chExt cx="3961600" cy="113552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61638" cy="11355197"/>
            </a:xfrm>
            <a:custGeom>
              <a:avLst/>
              <a:gdLst/>
              <a:ahLst/>
              <a:cxnLst/>
              <a:rect l="l" t="t" r="r" b="b"/>
              <a:pathLst>
                <a:path w="3961638" h="11355197">
                  <a:moveTo>
                    <a:pt x="0" y="11355197"/>
                  </a:moveTo>
                  <a:lnTo>
                    <a:pt x="1558417" y="0"/>
                  </a:lnTo>
                  <a:lnTo>
                    <a:pt x="2403094" y="0"/>
                  </a:lnTo>
                  <a:lnTo>
                    <a:pt x="3961638" y="11355197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12"/>
            </a:grad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7658400" y="-57150"/>
            <a:ext cx="2971200" cy="8516400"/>
            <a:chOff x="0" y="0"/>
            <a:chExt cx="3961600" cy="11355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61638" cy="11355197"/>
            </a:xfrm>
            <a:custGeom>
              <a:avLst/>
              <a:gdLst/>
              <a:ahLst/>
              <a:cxnLst/>
              <a:rect l="l" t="t" r="r" b="b"/>
              <a:pathLst>
                <a:path w="3961638" h="11355197">
                  <a:moveTo>
                    <a:pt x="0" y="11355197"/>
                  </a:moveTo>
                  <a:lnTo>
                    <a:pt x="1558417" y="0"/>
                  </a:lnTo>
                  <a:lnTo>
                    <a:pt x="2403094" y="0"/>
                  </a:lnTo>
                  <a:lnTo>
                    <a:pt x="3961638" y="11355197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12"/>
            </a:gra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2100900" y="-9525"/>
            <a:ext cx="2971200" cy="8516400"/>
            <a:chOff x="0" y="0"/>
            <a:chExt cx="3961600" cy="11355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61638" cy="11355197"/>
            </a:xfrm>
            <a:custGeom>
              <a:avLst/>
              <a:gdLst/>
              <a:ahLst/>
              <a:cxnLst/>
              <a:rect l="l" t="t" r="r" b="b"/>
              <a:pathLst>
                <a:path w="3961638" h="11355197">
                  <a:moveTo>
                    <a:pt x="0" y="11355197"/>
                  </a:moveTo>
                  <a:lnTo>
                    <a:pt x="1558417" y="0"/>
                  </a:lnTo>
                  <a:lnTo>
                    <a:pt x="2403094" y="0"/>
                  </a:lnTo>
                  <a:lnTo>
                    <a:pt x="3961638" y="11355197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98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12"/>
            </a:gradFill>
          </p:spPr>
        </p:sp>
      </p:grpSp>
      <p:sp>
        <p:nvSpPr>
          <p:cNvPr id="9" name="TextBox 9"/>
          <p:cNvSpPr txBox="1"/>
          <p:nvPr/>
        </p:nvSpPr>
        <p:spPr>
          <a:xfrm>
            <a:off x="4310175" y="6691562"/>
            <a:ext cx="41101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 dirty="0">
                <a:solidFill>
                  <a:srgbClr val="CEDCFF"/>
                </a:solidFill>
                <a:latin typeface="Vollkorn Bold"/>
                <a:ea typeface="Vollkorn Bold"/>
                <a:cs typeface="Vollkorn Bold"/>
                <a:sym typeface="Vollkorn Bold"/>
              </a:rPr>
              <a:t>Goals By Goalkeepers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10175" y="8152113"/>
            <a:ext cx="411015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Goalkeepers scoring more than 5 goals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48638" y="6691562"/>
            <a:ext cx="3348225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 dirty="0">
                <a:solidFill>
                  <a:srgbClr val="CEDCFF"/>
                </a:solidFill>
                <a:latin typeface="Vollkorn Bold"/>
                <a:ea typeface="Vollkorn Bold"/>
                <a:cs typeface="Vollkorn Bold"/>
                <a:sym typeface="Vollkorn Bold"/>
              </a:rPr>
              <a:t>Early Transfers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67675" y="8152113"/>
            <a:ext cx="411015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Players transferring before contract end date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1425" y="3700075"/>
            <a:ext cx="41101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CEDCFF"/>
                </a:solidFill>
                <a:latin typeface="Vollkorn Bold"/>
                <a:ea typeface="Vollkorn Bold"/>
                <a:cs typeface="Vollkorn Bold"/>
                <a:sym typeface="Vollkorn Bold"/>
              </a:rPr>
              <a:t>Referntial Integrity Issues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31425" y="5177087"/>
            <a:ext cx="411015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Player with ID = 31 didn’t exist in players table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710194" y="3700075"/>
            <a:ext cx="2866663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 dirty="0">
                <a:solidFill>
                  <a:srgbClr val="CEDCFF"/>
                </a:solidFill>
                <a:latin typeface="Vollkorn Bold"/>
                <a:ea typeface="Vollkorn Bold"/>
                <a:cs typeface="Vollkorn Bold"/>
                <a:sym typeface="Vollkorn Bold"/>
              </a:rPr>
              <a:t>Missing Values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88925" y="5177087"/>
            <a:ext cx="4110150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399 values were missing in the assists column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46425" y="3700075"/>
            <a:ext cx="41101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 dirty="0">
                <a:solidFill>
                  <a:srgbClr val="CEDCFF"/>
                </a:solidFill>
                <a:latin typeface="Vollkorn Bold"/>
                <a:ea typeface="Vollkorn Bold"/>
                <a:cs typeface="Vollkorn Bold"/>
                <a:sym typeface="Vollkorn Bold"/>
              </a:rPr>
              <a:t>Duplicate Player Names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31163" y="5177087"/>
            <a:ext cx="3540675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27 duplicate player names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31425" y="114285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CEDCFF"/>
                </a:solidFill>
                <a:latin typeface="Vollkorn Bold"/>
                <a:ea typeface="Vollkorn Bold"/>
                <a:cs typeface="Vollkorn Bold"/>
                <a:sym typeface="Vollkorn Bold"/>
              </a:rPr>
              <a:t>DATA QUALITY ISSUES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659B1">
                <a:alpha val="100000"/>
              </a:srgbClr>
            </a:gs>
            <a:gs pos="34000">
              <a:srgbClr val="132D59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" t="50" r="99950" b="99950"/>
          </a:path>
          <a:tileRect l="-99900" t="-999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25502" y="391614"/>
            <a:ext cx="9835784" cy="9507794"/>
          </a:xfrm>
          <a:custGeom>
            <a:avLst/>
            <a:gdLst/>
            <a:ahLst/>
            <a:cxnLst/>
            <a:rect l="l" t="t" r="r" b="b"/>
            <a:pathLst>
              <a:path w="9835784" h="9507794">
                <a:moveTo>
                  <a:pt x="0" y="0"/>
                </a:moveTo>
                <a:lnTo>
                  <a:pt x="9835784" y="0"/>
                </a:lnTo>
                <a:lnTo>
                  <a:pt x="9835784" y="9507794"/>
                </a:lnTo>
                <a:lnTo>
                  <a:pt x="0" y="9507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1425" y="6003930"/>
            <a:ext cx="43501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Average Minutes Played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68925" y="2725070"/>
            <a:ext cx="43501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Scored 3+ Goals in a Match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06425" y="6003930"/>
            <a:ext cx="43501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99"/>
              </a:lnSpc>
            </a:pPr>
            <a:r>
              <a:rPr lang="en-US" sz="3999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Played in France or Germany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1425" y="3926311"/>
            <a:ext cx="43501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Total Goals &amp; Assists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06425" y="3926311"/>
            <a:ext cx="43501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99"/>
              </a:lnSpc>
            </a:pPr>
            <a:r>
              <a:rPr lang="en-US" sz="3999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Estimated Matches Played</a:t>
            </a:r>
          </a:p>
        </p:txBody>
      </p:sp>
      <p:sp>
        <p:nvSpPr>
          <p:cNvPr id="8" name="Freeform 8"/>
          <p:cNvSpPr/>
          <p:nvPr/>
        </p:nvSpPr>
        <p:spPr>
          <a:xfrm>
            <a:off x="6684602" y="6022980"/>
            <a:ext cx="5189322" cy="7317554"/>
          </a:xfrm>
          <a:custGeom>
            <a:avLst/>
            <a:gdLst/>
            <a:ahLst/>
            <a:cxnLst/>
            <a:rect l="l" t="t" r="r" b="b"/>
            <a:pathLst>
              <a:path w="5189322" h="7317554">
                <a:moveTo>
                  <a:pt x="0" y="0"/>
                </a:moveTo>
                <a:lnTo>
                  <a:pt x="5189322" y="0"/>
                </a:lnTo>
                <a:lnTo>
                  <a:pt x="5189322" y="7317554"/>
                </a:lnTo>
                <a:lnTo>
                  <a:pt x="0" y="73175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31425" y="1142850"/>
            <a:ext cx="152251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b="1">
                <a:solidFill>
                  <a:srgbClr val="CEDCFF"/>
                </a:solidFill>
                <a:latin typeface="Vollkorn Bold"/>
                <a:ea typeface="Vollkorn Bold"/>
                <a:cs typeface="Vollkorn Bold"/>
                <a:sym typeface="Vollkorn Bold"/>
              </a:rPr>
              <a:t>MATERIALIZED VIEW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68319" y="7204080"/>
            <a:ext cx="435015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 dirty="0">
                <a:solidFill>
                  <a:srgbClr val="FFFFFF"/>
                </a:solidFill>
                <a:latin typeface="Vollkorn Bold"/>
                <a:ea typeface="Vollkorn Bold"/>
                <a:cs typeface="Vollkorn Bold"/>
                <a:sym typeface="Vollkorn Bold"/>
              </a:rPr>
              <a:t>Age Between 25 and 30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314</Words>
  <Application>Microsoft Office PowerPoint</Application>
  <PresentationFormat>Custom</PresentationFormat>
  <Paragraphs>113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Vollkorn Bold</vt:lpstr>
      <vt:lpstr>Arial</vt:lpstr>
      <vt:lpstr>Arimo</vt:lpstr>
      <vt:lpstr>Arial Bold</vt:lpstr>
      <vt:lpstr>Calibri</vt:lpstr>
      <vt:lpstr>Vollkorn</vt:lpstr>
      <vt:lpstr>Dosis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Task_Presentation.pptx</dc:title>
  <cp:lastModifiedBy>dell</cp:lastModifiedBy>
  <cp:revision>2</cp:revision>
  <dcterms:created xsi:type="dcterms:W3CDTF">2006-08-16T00:00:00Z</dcterms:created>
  <dcterms:modified xsi:type="dcterms:W3CDTF">2024-11-12T10:02:25Z</dcterms:modified>
  <dc:identifier>DAGWL08Expw</dc:identifier>
</cp:coreProperties>
</file>